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C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32" autoAdjust="0"/>
    <p:restoredTop sz="94660"/>
  </p:normalViewPr>
  <p:slideViewPr>
    <p:cSldViewPr>
      <p:cViewPr>
        <p:scale>
          <a:sx n="80" d="100"/>
          <a:sy n="80" d="100"/>
        </p:scale>
        <p:origin x="1926" y="-119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85421AA-D8DA-46D3-AA3C-912E44893EC1}" type="datetimeFigureOut">
              <a:rPr lang="en-GB" smtClean="0"/>
              <a:t>30/01/2023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213207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5421AA-D8DA-46D3-AA3C-912E44893EC1}" type="datetimeFigureOut">
              <a:rPr lang="en-GB" smtClean="0"/>
              <a:t>30/01/2023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2665058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5421AA-D8DA-46D3-AA3C-912E44893EC1}" type="datetimeFigureOut">
              <a:rPr lang="en-GB" smtClean="0"/>
              <a:t>30/01/2023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4056524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5421AA-D8DA-46D3-AA3C-912E44893EC1}" type="datetimeFigureOut">
              <a:rPr lang="en-GB" smtClean="0"/>
              <a:t>30/01/2023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234831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5421AA-D8DA-46D3-AA3C-912E44893EC1}" type="datetimeFigureOut">
              <a:rPr lang="en-GB" smtClean="0"/>
              <a:t>30/01/2023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3287803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85421AA-D8DA-46D3-AA3C-912E44893EC1}" type="datetimeFigureOut">
              <a:rPr lang="en-GB" smtClean="0"/>
              <a:t>30/01/2023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2508068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85421AA-D8DA-46D3-AA3C-912E44893EC1}" type="datetimeFigureOut">
              <a:rPr lang="en-GB" smtClean="0"/>
              <a:t>30/01/2023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2402921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85421AA-D8DA-46D3-AA3C-912E44893EC1}" type="datetimeFigureOut">
              <a:rPr lang="en-GB" smtClean="0"/>
              <a:t>30/01/2023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38679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5421AA-D8DA-46D3-AA3C-912E44893EC1}" type="datetimeFigureOut">
              <a:rPr lang="en-GB" smtClean="0"/>
              <a:t>30/01/2023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171348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5421AA-D8DA-46D3-AA3C-912E44893EC1}" type="datetimeFigureOut">
              <a:rPr lang="en-GB" smtClean="0"/>
              <a:t>30/01/2023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188333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5421AA-D8DA-46D3-AA3C-912E44893EC1}" type="datetimeFigureOut">
              <a:rPr lang="en-GB" smtClean="0"/>
              <a:t>30/01/2023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D72855-159F-4F3D-9979-F664E02A1295}" type="slidenum">
              <a:rPr lang="en-GB" smtClean="0"/>
              <a:t>‹#›</a:t>
            </a:fld>
            <a:endParaRPr lang="en-GB"/>
          </a:p>
        </p:txBody>
      </p:sp>
    </p:spTree>
    <p:extLst>
      <p:ext uri="{BB962C8B-B14F-4D97-AF65-F5344CB8AC3E}">
        <p14:creationId xmlns:p14="http://schemas.microsoft.com/office/powerpoint/2010/main" val="3790919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785421AA-D8DA-46D3-AA3C-912E44893EC1}" type="datetimeFigureOut">
              <a:rPr lang="en-GB" smtClean="0"/>
              <a:t>30/01/2023</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1AD72855-159F-4F3D-9979-F664E02A1295}" type="slidenum">
              <a:rPr lang="en-GB" smtClean="0"/>
              <a:t>‹#›</a:t>
            </a:fld>
            <a:endParaRPr lang="en-GB"/>
          </a:p>
        </p:txBody>
      </p:sp>
    </p:spTree>
    <p:extLst>
      <p:ext uri="{BB962C8B-B14F-4D97-AF65-F5344CB8AC3E}">
        <p14:creationId xmlns:p14="http://schemas.microsoft.com/office/powerpoint/2010/main" val="1017738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www.unitedresponse.org.uk/Handlers/Download.ashx?IDMF=9bb3bcc6-1352-4bd2-b0ed-10f8df02bd0c"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640" y="1136576"/>
            <a:ext cx="6336704" cy="338554"/>
          </a:xfrm>
          <a:prstGeom prst="rect">
            <a:avLst/>
          </a:prstGeom>
          <a:noFill/>
        </p:spPr>
        <p:txBody>
          <a:bodyPr wrap="square" rtlCol="0">
            <a:spAutoFit/>
          </a:bodyPr>
          <a:lstStyle/>
          <a:p>
            <a:pPr algn="ctr"/>
            <a:r>
              <a:rPr lang="en-GB" sz="1600" b="1" u="sng" dirty="0"/>
              <a:t>Task Analysis to Support Skill Development </a:t>
            </a:r>
          </a:p>
        </p:txBody>
      </p:sp>
      <p:sp>
        <p:nvSpPr>
          <p:cNvPr id="6" name="Rectangle 5"/>
          <p:cNvSpPr/>
          <p:nvPr/>
        </p:nvSpPr>
        <p:spPr>
          <a:xfrm>
            <a:off x="0" y="0"/>
            <a:ext cx="6858000" cy="9906000"/>
          </a:xfrm>
          <a:prstGeom prst="rect">
            <a:avLst/>
          </a:prstGeom>
          <a:noFill/>
          <a:ln w="190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91313" y="243065"/>
            <a:ext cx="1152128" cy="757746"/>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14378" r="14874"/>
          <a:stretch/>
        </p:blipFill>
        <p:spPr>
          <a:xfrm>
            <a:off x="5733256" y="128465"/>
            <a:ext cx="981236" cy="986947"/>
          </a:xfrm>
          <a:prstGeom prst="rect">
            <a:avLst/>
          </a:prstGeom>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t="17534"/>
          <a:stretch/>
        </p:blipFill>
        <p:spPr>
          <a:xfrm>
            <a:off x="146569" y="128465"/>
            <a:ext cx="2001173" cy="576063"/>
          </a:xfrm>
          <a:prstGeom prst="rect">
            <a:avLst/>
          </a:prstGeom>
        </p:spPr>
      </p:pic>
      <p:sp>
        <p:nvSpPr>
          <p:cNvPr id="10" name="TextBox 9"/>
          <p:cNvSpPr txBox="1"/>
          <p:nvPr/>
        </p:nvSpPr>
        <p:spPr>
          <a:xfrm>
            <a:off x="343041" y="1573897"/>
            <a:ext cx="6048672" cy="2523768"/>
          </a:xfrm>
          <a:prstGeom prst="rect">
            <a:avLst/>
          </a:prstGeom>
          <a:noFill/>
        </p:spPr>
        <p:txBody>
          <a:bodyPr wrap="square" rtlCol="0">
            <a:spAutoFit/>
          </a:bodyPr>
          <a:lstStyle/>
          <a:p>
            <a:r>
              <a:rPr lang="en-GB" sz="1200" dirty="0"/>
              <a:t>In order to support an individual to develop their skills in a particular activity and to subsequently increase their independence, we need to have a good understanding of the steps involved in the task, what the person is currently able to do for themselves and also the areas where the person needs support or assistance to ensure success in that activity. </a:t>
            </a:r>
          </a:p>
          <a:p>
            <a:endParaRPr lang="en-GB" sz="1200" b="1" dirty="0"/>
          </a:p>
          <a:p>
            <a:r>
              <a:rPr lang="en-GB" sz="1200" b="1" dirty="0"/>
              <a:t>A task analysis </a:t>
            </a:r>
            <a:r>
              <a:rPr lang="en-GB" sz="1200" dirty="0"/>
              <a:t>is a way to help break activities down into smaller, more manageable steps, to help to identify areas that may be more challenging for an individual because of cognitive and/or physical challenges. This then can then provide structure and focus to steps that can be developed to increase independence.  </a:t>
            </a:r>
          </a:p>
          <a:p>
            <a:endParaRPr lang="en-GB" sz="1200" dirty="0"/>
          </a:p>
          <a:p>
            <a:r>
              <a:rPr lang="en-GB" sz="1200" b="1" dirty="0"/>
              <a:t>1. First</a:t>
            </a:r>
            <a:r>
              <a:rPr lang="en-GB" sz="1200" dirty="0"/>
              <a:t> we need to identify what steps are involved in the chosen task. </a:t>
            </a:r>
          </a:p>
          <a:p>
            <a:r>
              <a:rPr lang="en-GB" sz="1200" dirty="0"/>
              <a:t>For example: </a:t>
            </a:r>
          </a:p>
          <a:p>
            <a:endParaRPr lang="en-GB" sz="1400" dirty="0"/>
          </a:p>
        </p:txBody>
      </p:sp>
      <p:graphicFrame>
        <p:nvGraphicFramePr>
          <p:cNvPr id="11" name="Table 10"/>
          <p:cNvGraphicFramePr>
            <a:graphicFrameLocks noGrp="1"/>
          </p:cNvGraphicFramePr>
          <p:nvPr>
            <p:extLst>
              <p:ext uri="{D42A27DB-BD31-4B8C-83A1-F6EECF244321}">
                <p14:modId xmlns:p14="http://schemas.microsoft.com/office/powerpoint/2010/main" val="374101609"/>
              </p:ext>
            </p:extLst>
          </p:nvPr>
        </p:nvGraphicFramePr>
        <p:xfrm>
          <a:off x="510366" y="4933617"/>
          <a:ext cx="2931193" cy="4503944"/>
        </p:xfrm>
        <a:graphic>
          <a:graphicData uri="http://schemas.openxmlformats.org/drawingml/2006/table">
            <a:tbl>
              <a:tblPr firstRow="1" bandRow="1">
                <a:tableStyleId>{5940675A-B579-460E-94D1-54222C63F5DA}</a:tableStyleId>
              </a:tblPr>
              <a:tblGrid>
                <a:gridCol w="2931193">
                  <a:extLst>
                    <a:ext uri="{9D8B030D-6E8A-4147-A177-3AD203B41FA5}">
                      <a16:colId xmlns:a16="http://schemas.microsoft.com/office/drawing/2014/main" val="20000"/>
                    </a:ext>
                  </a:extLst>
                </a:gridCol>
              </a:tblGrid>
              <a:tr h="333792">
                <a:tc>
                  <a:txBody>
                    <a:bodyPr/>
                    <a:lstStyle/>
                    <a:p>
                      <a:r>
                        <a:rPr lang="en-GB" sz="1100" dirty="0"/>
                        <a:t>1. Open the cupboard door</a:t>
                      </a:r>
                    </a:p>
                  </a:txBody>
                  <a:tcPr/>
                </a:tc>
                <a:extLst>
                  <a:ext uri="{0D108BD9-81ED-4DB2-BD59-A6C34878D82A}">
                    <a16:rowId xmlns:a16="http://schemas.microsoft.com/office/drawing/2014/main" val="10000"/>
                  </a:ext>
                </a:extLst>
              </a:tr>
              <a:tr h="333792">
                <a:tc>
                  <a:txBody>
                    <a:bodyPr/>
                    <a:lstStyle/>
                    <a:p>
                      <a:r>
                        <a:rPr lang="en-GB" sz="1100" dirty="0"/>
                        <a:t>2. Select cup</a:t>
                      </a:r>
                      <a:r>
                        <a:rPr lang="en-GB" sz="1100" baseline="0" dirty="0"/>
                        <a:t> or mug</a:t>
                      </a:r>
                      <a:endParaRPr lang="en-GB" sz="1100" dirty="0"/>
                    </a:p>
                  </a:txBody>
                  <a:tcPr/>
                </a:tc>
                <a:extLst>
                  <a:ext uri="{0D108BD9-81ED-4DB2-BD59-A6C34878D82A}">
                    <a16:rowId xmlns:a16="http://schemas.microsoft.com/office/drawing/2014/main" val="10001"/>
                  </a:ext>
                </a:extLst>
              </a:tr>
              <a:tr h="352753">
                <a:tc>
                  <a:txBody>
                    <a:bodyPr/>
                    <a:lstStyle/>
                    <a:p>
                      <a:r>
                        <a:rPr lang="en-GB" sz="1100" dirty="0"/>
                        <a:t>3. Pick up the mug</a:t>
                      </a:r>
                    </a:p>
                  </a:txBody>
                  <a:tcPr/>
                </a:tc>
                <a:extLst>
                  <a:ext uri="{0D108BD9-81ED-4DB2-BD59-A6C34878D82A}">
                    <a16:rowId xmlns:a16="http://schemas.microsoft.com/office/drawing/2014/main" val="10002"/>
                  </a:ext>
                </a:extLst>
              </a:tr>
              <a:tr h="333792">
                <a:tc>
                  <a:txBody>
                    <a:bodyPr/>
                    <a:lstStyle/>
                    <a:p>
                      <a:r>
                        <a:rPr lang="en-GB" sz="1100" dirty="0"/>
                        <a:t>4. Place the</a:t>
                      </a:r>
                      <a:r>
                        <a:rPr lang="en-GB" sz="1100" baseline="0" dirty="0"/>
                        <a:t> mug on the counter or table</a:t>
                      </a:r>
                    </a:p>
                  </a:txBody>
                  <a:tcPr/>
                </a:tc>
                <a:extLst>
                  <a:ext uri="{0D108BD9-81ED-4DB2-BD59-A6C34878D82A}">
                    <a16:rowId xmlns:a16="http://schemas.microsoft.com/office/drawing/2014/main" val="10003"/>
                  </a:ext>
                </a:extLst>
              </a:tr>
              <a:tr h="400654">
                <a:tc>
                  <a:txBody>
                    <a:bodyPr/>
                    <a:lstStyle/>
                    <a:p>
                      <a:r>
                        <a:rPr lang="en-GB" sz="1100" dirty="0"/>
                        <a:t>5. Lift up the kettle</a:t>
                      </a:r>
                    </a:p>
                  </a:txBody>
                  <a:tcPr/>
                </a:tc>
                <a:extLst>
                  <a:ext uri="{0D108BD9-81ED-4DB2-BD59-A6C34878D82A}">
                    <a16:rowId xmlns:a16="http://schemas.microsoft.com/office/drawing/2014/main" val="10004"/>
                  </a:ext>
                </a:extLst>
              </a:tr>
              <a:tr h="400654">
                <a:tc>
                  <a:txBody>
                    <a:bodyPr/>
                    <a:lstStyle/>
                    <a:p>
                      <a:r>
                        <a:rPr lang="en-GB" sz="1100" dirty="0"/>
                        <a:t>6. Carry the kettle</a:t>
                      </a:r>
                      <a:r>
                        <a:rPr lang="en-GB" sz="1100" baseline="0" dirty="0"/>
                        <a:t> to the sink</a:t>
                      </a:r>
                      <a:endParaRPr lang="en-GB" sz="1100" dirty="0"/>
                    </a:p>
                  </a:txBody>
                  <a:tcPr/>
                </a:tc>
                <a:extLst>
                  <a:ext uri="{0D108BD9-81ED-4DB2-BD59-A6C34878D82A}">
                    <a16:rowId xmlns:a16="http://schemas.microsoft.com/office/drawing/2014/main" val="10005"/>
                  </a:ext>
                </a:extLst>
              </a:tr>
              <a:tr h="400654">
                <a:tc>
                  <a:txBody>
                    <a:bodyPr/>
                    <a:lstStyle/>
                    <a:p>
                      <a:r>
                        <a:rPr lang="en-GB" sz="1100" dirty="0"/>
                        <a:t>7. Take off the lid</a:t>
                      </a:r>
                      <a:r>
                        <a:rPr lang="en-GB" sz="1100" baseline="0" dirty="0"/>
                        <a:t> of the kettle</a:t>
                      </a:r>
                    </a:p>
                  </a:txBody>
                  <a:tcPr/>
                </a:tc>
                <a:extLst>
                  <a:ext uri="{0D108BD9-81ED-4DB2-BD59-A6C34878D82A}">
                    <a16:rowId xmlns:a16="http://schemas.microsoft.com/office/drawing/2014/main" val="10006"/>
                  </a:ext>
                </a:extLst>
              </a:tr>
              <a:tr h="400654">
                <a:tc>
                  <a:txBody>
                    <a:bodyPr/>
                    <a:lstStyle/>
                    <a:p>
                      <a:r>
                        <a:rPr lang="en-GB" sz="1100" baseline="0" dirty="0"/>
                        <a:t>8. Turn on the tap</a:t>
                      </a:r>
                    </a:p>
                  </a:txBody>
                  <a:tcPr/>
                </a:tc>
                <a:extLst>
                  <a:ext uri="{0D108BD9-81ED-4DB2-BD59-A6C34878D82A}">
                    <a16:rowId xmlns:a16="http://schemas.microsoft.com/office/drawing/2014/main" val="10007"/>
                  </a:ext>
                </a:extLst>
              </a:tr>
              <a:tr h="400654">
                <a:tc>
                  <a:txBody>
                    <a:bodyPr/>
                    <a:lstStyle/>
                    <a:p>
                      <a:r>
                        <a:rPr lang="en-GB" sz="1100" baseline="0" dirty="0"/>
                        <a:t>9. Fill up the kettle with water</a:t>
                      </a:r>
                    </a:p>
                  </a:txBody>
                  <a:tcPr/>
                </a:tc>
                <a:extLst>
                  <a:ext uri="{0D108BD9-81ED-4DB2-BD59-A6C34878D82A}">
                    <a16:rowId xmlns:a16="http://schemas.microsoft.com/office/drawing/2014/main" val="10008"/>
                  </a:ext>
                </a:extLst>
              </a:tr>
              <a:tr h="400654">
                <a:tc>
                  <a:txBody>
                    <a:bodyPr/>
                    <a:lstStyle/>
                    <a:p>
                      <a:r>
                        <a:rPr lang="en-GB" sz="1100" baseline="0" dirty="0"/>
                        <a:t>10. Turn the tap off</a:t>
                      </a:r>
                    </a:p>
                  </a:txBody>
                  <a:tcPr/>
                </a:tc>
                <a:extLst>
                  <a:ext uri="{0D108BD9-81ED-4DB2-BD59-A6C34878D82A}">
                    <a16:rowId xmlns:a16="http://schemas.microsoft.com/office/drawing/2014/main" val="10009"/>
                  </a:ext>
                </a:extLst>
              </a:tr>
              <a:tr h="400654">
                <a:tc>
                  <a:txBody>
                    <a:bodyPr/>
                    <a:lstStyle/>
                    <a:p>
                      <a:r>
                        <a:rPr lang="en-GB" sz="1100" baseline="0" dirty="0"/>
                        <a:t>11. Turn on the kettle</a:t>
                      </a:r>
                    </a:p>
                  </a:txBody>
                  <a:tcPr/>
                </a:tc>
                <a:extLst>
                  <a:ext uri="{0D108BD9-81ED-4DB2-BD59-A6C34878D82A}">
                    <a16:rowId xmlns:a16="http://schemas.microsoft.com/office/drawing/2014/main" val="10010"/>
                  </a:ext>
                </a:extLst>
              </a:tr>
              <a:tr h="345237">
                <a:tc>
                  <a:txBody>
                    <a:bodyPr/>
                    <a:lstStyle/>
                    <a:p>
                      <a:r>
                        <a:rPr lang="en-GB" sz="1100" baseline="0" dirty="0"/>
                        <a:t>12. Get tea bag </a:t>
                      </a:r>
                    </a:p>
                  </a:txBody>
                  <a:tcPr/>
                </a:tc>
                <a:extLst>
                  <a:ext uri="{0D108BD9-81ED-4DB2-BD59-A6C34878D82A}">
                    <a16:rowId xmlns:a16="http://schemas.microsoft.com/office/drawing/2014/main" val="1001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904078510"/>
              </p:ext>
            </p:extLst>
          </p:nvPr>
        </p:nvGraphicFramePr>
        <p:xfrm>
          <a:off x="3657584" y="4929769"/>
          <a:ext cx="2715170" cy="4503944"/>
        </p:xfrm>
        <a:graphic>
          <a:graphicData uri="http://schemas.openxmlformats.org/drawingml/2006/table">
            <a:tbl>
              <a:tblPr firstRow="1" bandRow="1">
                <a:tableStyleId>{5940675A-B579-460E-94D1-54222C63F5DA}</a:tableStyleId>
              </a:tblPr>
              <a:tblGrid>
                <a:gridCol w="2715170">
                  <a:extLst>
                    <a:ext uri="{9D8B030D-6E8A-4147-A177-3AD203B41FA5}">
                      <a16:colId xmlns:a16="http://schemas.microsoft.com/office/drawing/2014/main" val="20000"/>
                    </a:ext>
                  </a:extLst>
                </a:gridCol>
              </a:tblGrid>
              <a:tr h="329403">
                <a:tc>
                  <a:txBody>
                    <a:bodyPr/>
                    <a:lstStyle/>
                    <a:p>
                      <a:r>
                        <a:rPr lang="en-GB" sz="1100" dirty="0"/>
                        <a:t>13. Place tea bag in the cup</a:t>
                      </a:r>
                    </a:p>
                  </a:txBody>
                  <a:tcPr/>
                </a:tc>
                <a:extLst>
                  <a:ext uri="{0D108BD9-81ED-4DB2-BD59-A6C34878D82A}">
                    <a16:rowId xmlns:a16="http://schemas.microsoft.com/office/drawing/2014/main" val="10000"/>
                  </a:ext>
                </a:extLst>
              </a:tr>
              <a:tr h="329403">
                <a:tc>
                  <a:txBody>
                    <a:bodyPr/>
                    <a:lstStyle/>
                    <a:p>
                      <a:r>
                        <a:rPr lang="en-GB" sz="1100" dirty="0"/>
                        <a:t>14. Pour</a:t>
                      </a:r>
                      <a:r>
                        <a:rPr lang="en-GB" sz="1100" baseline="0" dirty="0"/>
                        <a:t> water into mug</a:t>
                      </a:r>
                      <a:endParaRPr lang="en-GB" sz="1100" dirty="0"/>
                    </a:p>
                  </a:txBody>
                  <a:tcPr/>
                </a:tc>
                <a:extLst>
                  <a:ext uri="{0D108BD9-81ED-4DB2-BD59-A6C34878D82A}">
                    <a16:rowId xmlns:a16="http://schemas.microsoft.com/office/drawing/2014/main" val="10001"/>
                  </a:ext>
                </a:extLst>
              </a:tr>
              <a:tr h="332179">
                <a:tc>
                  <a:txBody>
                    <a:bodyPr/>
                    <a:lstStyle/>
                    <a:p>
                      <a:r>
                        <a:rPr lang="en-GB" sz="1100" dirty="0"/>
                        <a:t>15. Pause</a:t>
                      </a:r>
                      <a:r>
                        <a:rPr lang="en-GB" sz="1100" baseline="0" dirty="0"/>
                        <a:t> for tea to brew</a:t>
                      </a:r>
                      <a:endParaRPr lang="en-GB" sz="1100" dirty="0"/>
                    </a:p>
                  </a:txBody>
                  <a:tcPr/>
                </a:tc>
                <a:extLst>
                  <a:ext uri="{0D108BD9-81ED-4DB2-BD59-A6C34878D82A}">
                    <a16:rowId xmlns:a16="http://schemas.microsoft.com/office/drawing/2014/main" val="10002"/>
                  </a:ext>
                </a:extLst>
              </a:tr>
              <a:tr h="329403">
                <a:tc>
                  <a:txBody>
                    <a:bodyPr/>
                    <a:lstStyle/>
                    <a:p>
                      <a:r>
                        <a:rPr lang="en-GB" sz="1100" dirty="0"/>
                        <a:t>16. Open</a:t>
                      </a:r>
                      <a:r>
                        <a:rPr lang="en-GB" sz="1100" baseline="0" dirty="0"/>
                        <a:t> drawer</a:t>
                      </a:r>
                    </a:p>
                  </a:txBody>
                  <a:tcPr/>
                </a:tc>
                <a:extLst>
                  <a:ext uri="{0D108BD9-81ED-4DB2-BD59-A6C34878D82A}">
                    <a16:rowId xmlns:a16="http://schemas.microsoft.com/office/drawing/2014/main" val="10003"/>
                  </a:ext>
                </a:extLst>
              </a:tr>
              <a:tr h="377287">
                <a:tc>
                  <a:txBody>
                    <a:bodyPr/>
                    <a:lstStyle/>
                    <a:p>
                      <a:r>
                        <a:rPr lang="en-GB" sz="1100" dirty="0"/>
                        <a:t>17. Select</a:t>
                      </a:r>
                      <a:r>
                        <a:rPr lang="en-GB" sz="1100" baseline="0" dirty="0"/>
                        <a:t> teaspoon from drawer</a:t>
                      </a:r>
                      <a:endParaRPr lang="en-GB" sz="1100" dirty="0"/>
                    </a:p>
                  </a:txBody>
                  <a:tcPr/>
                </a:tc>
                <a:extLst>
                  <a:ext uri="{0D108BD9-81ED-4DB2-BD59-A6C34878D82A}">
                    <a16:rowId xmlns:a16="http://schemas.microsoft.com/office/drawing/2014/main" val="10004"/>
                  </a:ext>
                </a:extLst>
              </a:tr>
              <a:tr h="542547">
                <a:tc>
                  <a:txBody>
                    <a:bodyPr/>
                    <a:lstStyle/>
                    <a:p>
                      <a:r>
                        <a:rPr lang="en-GB" sz="1100" dirty="0"/>
                        <a:t>18. Take teabag out of mug and put in the bin</a:t>
                      </a:r>
                    </a:p>
                  </a:txBody>
                  <a:tcPr/>
                </a:tc>
                <a:extLst>
                  <a:ext uri="{0D108BD9-81ED-4DB2-BD59-A6C34878D82A}">
                    <a16:rowId xmlns:a16="http://schemas.microsoft.com/office/drawing/2014/main" val="10005"/>
                  </a:ext>
                </a:extLst>
              </a:tr>
              <a:tr h="377287">
                <a:tc>
                  <a:txBody>
                    <a:bodyPr/>
                    <a:lstStyle/>
                    <a:p>
                      <a:r>
                        <a:rPr lang="en-GB" sz="1100" dirty="0"/>
                        <a:t>19. Get</a:t>
                      </a:r>
                      <a:r>
                        <a:rPr lang="en-GB" sz="1100" baseline="0" dirty="0"/>
                        <a:t> milk out of the fridge</a:t>
                      </a:r>
                    </a:p>
                  </a:txBody>
                  <a:tcPr/>
                </a:tc>
                <a:extLst>
                  <a:ext uri="{0D108BD9-81ED-4DB2-BD59-A6C34878D82A}">
                    <a16:rowId xmlns:a16="http://schemas.microsoft.com/office/drawing/2014/main" val="10006"/>
                  </a:ext>
                </a:extLst>
              </a:tr>
              <a:tr h="377287">
                <a:tc>
                  <a:txBody>
                    <a:bodyPr/>
                    <a:lstStyle/>
                    <a:p>
                      <a:r>
                        <a:rPr lang="en-GB" sz="1100" baseline="0" dirty="0"/>
                        <a:t>20. Open milk and pour into the mug</a:t>
                      </a:r>
                    </a:p>
                  </a:txBody>
                  <a:tcPr/>
                </a:tc>
                <a:extLst>
                  <a:ext uri="{0D108BD9-81ED-4DB2-BD59-A6C34878D82A}">
                    <a16:rowId xmlns:a16="http://schemas.microsoft.com/office/drawing/2014/main" val="10007"/>
                  </a:ext>
                </a:extLst>
              </a:tr>
              <a:tr h="377287">
                <a:tc>
                  <a:txBody>
                    <a:bodyPr/>
                    <a:lstStyle/>
                    <a:p>
                      <a:r>
                        <a:rPr lang="en-GB" sz="1100" baseline="0" dirty="0"/>
                        <a:t>21.  Stir milk with spoon </a:t>
                      </a:r>
                    </a:p>
                  </a:txBody>
                  <a:tcPr/>
                </a:tc>
                <a:extLst>
                  <a:ext uri="{0D108BD9-81ED-4DB2-BD59-A6C34878D82A}">
                    <a16:rowId xmlns:a16="http://schemas.microsoft.com/office/drawing/2014/main" val="10008"/>
                  </a:ext>
                </a:extLst>
              </a:tr>
              <a:tr h="377287">
                <a:tc>
                  <a:txBody>
                    <a:bodyPr/>
                    <a:lstStyle/>
                    <a:p>
                      <a:r>
                        <a:rPr lang="en-GB" sz="1100" baseline="0" dirty="0"/>
                        <a:t>22. Turn the tap off</a:t>
                      </a:r>
                    </a:p>
                  </a:txBody>
                  <a:tcPr/>
                </a:tc>
                <a:extLst>
                  <a:ext uri="{0D108BD9-81ED-4DB2-BD59-A6C34878D82A}">
                    <a16:rowId xmlns:a16="http://schemas.microsoft.com/office/drawing/2014/main" val="10009"/>
                  </a:ext>
                </a:extLst>
              </a:tr>
              <a:tr h="377287">
                <a:tc>
                  <a:txBody>
                    <a:bodyPr/>
                    <a:lstStyle/>
                    <a:p>
                      <a:r>
                        <a:rPr lang="en-GB" sz="1100" baseline="0" dirty="0"/>
                        <a:t>23. Turn on the kettle</a:t>
                      </a:r>
                    </a:p>
                  </a:txBody>
                  <a:tcPr/>
                </a:tc>
                <a:extLst>
                  <a:ext uri="{0D108BD9-81ED-4DB2-BD59-A6C34878D82A}">
                    <a16:rowId xmlns:a16="http://schemas.microsoft.com/office/drawing/2014/main" val="10010"/>
                  </a:ext>
                </a:extLst>
              </a:tr>
              <a:tr h="377287">
                <a:tc>
                  <a:txBody>
                    <a:bodyPr/>
                    <a:lstStyle/>
                    <a:p>
                      <a:r>
                        <a:rPr lang="en-GB" sz="1100" baseline="0" dirty="0"/>
                        <a:t>24. Get tea bag </a:t>
                      </a:r>
                    </a:p>
                  </a:txBody>
                  <a:tcPr/>
                </a:tc>
                <a:extLst>
                  <a:ext uri="{0D108BD9-81ED-4DB2-BD59-A6C34878D82A}">
                    <a16:rowId xmlns:a16="http://schemas.microsoft.com/office/drawing/2014/main" val="10011"/>
                  </a:ext>
                </a:extLst>
              </a:tr>
            </a:tbl>
          </a:graphicData>
        </a:graphic>
      </p:graphicFrame>
      <p:sp>
        <p:nvSpPr>
          <p:cNvPr id="13" name="TextBox 12"/>
          <p:cNvSpPr txBox="1"/>
          <p:nvPr/>
        </p:nvSpPr>
        <p:spPr>
          <a:xfrm>
            <a:off x="2667984" y="4342516"/>
            <a:ext cx="1074928" cy="338554"/>
          </a:xfrm>
          <a:prstGeom prst="rect">
            <a:avLst/>
          </a:prstGeom>
          <a:noFill/>
          <a:ln>
            <a:solidFill>
              <a:schemeClr val="tx1"/>
            </a:solidFill>
          </a:ln>
        </p:spPr>
        <p:txBody>
          <a:bodyPr wrap="square" rtlCol="0">
            <a:spAutoFit/>
          </a:bodyPr>
          <a:lstStyle/>
          <a:p>
            <a:r>
              <a:rPr lang="en-GB" sz="1600" b="1" u="sng" dirty="0"/>
              <a:t>Task steps</a:t>
            </a:r>
          </a:p>
        </p:txBody>
      </p:sp>
    </p:spTree>
    <p:extLst>
      <p:ext uri="{BB962C8B-B14F-4D97-AF65-F5344CB8AC3E}">
        <p14:creationId xmlns:p14="http://schemas.microsoft.com/office/powerpoint/2010/main" val="4140680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6858000" cy="9906000"/>
          </a:xfrm>
          <a:prstGeom prst="rect">
            <a:avLst/>
          </a:prstGeom>
          <a:noFill/>
          <a:ln w="190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0928" y="128465"/>
            <a:ext cx="1152128" cy="757746"/>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14378" r="14874"/>
          <a:stretch/>
        </p:blipFill>
        <p:spPr>
          <a:xfrm>
            <a:off x="5733256" y="128465"/>
            <a:ext cx="981236" cy="986947"/>
          </a:xfrm>
          <a:prstGeom prst="rect">
            <a:avLst/>
          </a:prstGeom>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t="17534"/>
          <a:stretch/>
        </p:blipFill>
        <p:spPr>
          <a:xfrm>
            <a:off x="146569" y="128465"/>
            <a:ext cx="2001173" cy="576063"/>
          </a:xfrm>
          <a:prstGeom prst="rect">
            <a:avLst/>
          </a:prstGeom>
        </p:spPr>
      </p:pic>
      <p:sp>
        <p:nvSpPr>
          <p:cNvPr id="2" name="TextBox 1"/>
          <p:cNvSpPr txBox="1"/>
          <p:nvPr/>
        </p:nvSpPr>
        <p:spPr>
          <a:xfrm>
            <a:off x="368660" y="1115412"/>
            <a:ext cx="6120680" cy="7509748"/>
          </a:xfrm>
          <a:prstGeom prst="rect">
            <a:avLst/>
          </a:prstGeom>
          <a:noFill/>
        </p:spPr>
        <p:txBody>
          <a:bodyPr wrap="square" rtlCol="0">
            <a:spAutoFit/>
          </a:bodyPr>
          <a:lstStyle/>
          <a:p>
            <a:r>
              <a:rPr lang="en-GB" sz="1200" b="1" dirty="0"/>
              <a:t>2. Next</a:t>
            </a:r>
            <a:r>
              <a:rPr lang="en-GB" sz="1200" dirty="0"/>
              <a:t>, we then need to identify which steps of the activity the person currently needs support with, and what type of support. Clear details can help all staff to accurately know what the person can and cant do:</a:t>
            </a:r>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400" dirty="0"/>
          </a:p>
          <a:p>
            <a:endParaRPr lang="en-GB" sz="1200" b="1" dirty="0"/>
          </a:p>
          <a:p>
            <a:endParaRPr lang="en-GB" sz="1200" b="1" dirty="0"/>
          </a:p>
          <a:p>
            <a:endParaRPr lang="en-GB" sz="1200" b="1" dirty="0"/>
          </a:p>
          <a:p>
            <a:endParaRPr lang="en-GB" sz="1200" b="1" dirty="0"/>
          </a:p>
          <a:p>
            <a:endParaRPr lang="en-GB" sz="1200" b="1" dirty="0"/>
          </a:p>
          <a:p>
            <a:endParaRPr lang="en-GB" sz="1200" b="1" dirty="0"/>
          </a:p>
          <a:p>
            <a:endParaRPr lang="en-GB" sz="1200" dirty="0"/>
          </a:p>
          <a:p>
            <a:endParaRPr lang="en-GB" sz="1200" dirty="0"/>
          </a:p>
          <a:p>
            <a:endParaRPr lang="en-GB" sz="1400" dirty="0"/>
          </a:p>
        </p:txBody>
      </p:sp>
      <p:graphicFrame>
        <p:nvGraphicFramePr>
          <p:cNvPr id="12" name="Table 11"/>
          <p:cNvGraphicFramePr>
            <a:graphicFrameLocks noGrp="1"/>
          </p:cNvGraphicFramePr>
          <p:nvPr>
            <p:extLst>
              <p:ext uri="{D42A27DB-BD31-4B8C-83A1-F6EECF244321}">
                <p14:modId xmlns:p14="http://schemas.microsoft.com/office/powerpoint/2010/main" val="891457787"/>
              </p:ext>
            </p:extLst>
          </p:nvPr>
        </p:nvGraphicFramePr>
        <p:xfrm>
          <a:off x="449796" y="2392680"/>
          <a:ext cx="5958408" cy="5120640"/>
        </p:xfrm>
        <a:graphic>
          <a:graphicData uri="http://schemas.openxmlformats.org/drawingml/2006/table">
            <a:tbl>
              <a:tblPr firstRow="1" bandRow="1">
                <a:tableStyleId>{5940675A-B579-460E-94D1-54222C63F5DA}</a:tableStyleId>
              </a:tblPr>
              <a:tblGrid>
                <a:gridCol w="2286000">
                  <a:extLst>
                    <a:ext uri="{9D8B030D-6E8A-4147-A177-3AD203B41FA5}">
                      <a16:colId xmlns:a16="http://schemas.microsoft.com/office/drawing/2014/main" val="20000"/>
                    </a:ext>
                  </a:extLst>
                </a:gridCol>
                <a:gridCol w="3672408">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1. Open the cupboard door</a:t>
                      </a:r>
                    </a:p>
                  </a:txBody>
                  <a:tcPr/>
                </a:tc>
                <a:tc>
                  <a:txBody>
                    <a:bodyPr/>
                    <a:lstStyle/>
                    <a:p>
                      <a:r>
                        <a:rPr lang="en-GB" sz="1100" dirty="0"/>
                        <a:t>Can open cupboard </a:t>
                      </a:r>
                      <a:r>
                        <a:rPr lang="en-GB" sz="1100" baseline="0" dirty="0"/>
                        <a:t>without any help, but will need verbal prompts to start the process e.g. ‘lets get a mug out’. </a:t>
                      </a:r>
                      <a:endParaRPr lang="en-GB" sz="1100" dirty="0"/>
                    </a:p>
                  </a:txBody>
                  <a:tcPr>
                    <a:solidFill>
                      <a:schemeClr val="accent1">
                        <a:lumMod val="20000"/>
                        <a:lumOff val="80000"/>
                      </a:schemeClr>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2. Select cup</a:t>
                      </a:r>
                      <a:r>
                        <a:rPr lang="en-GB" sz="1100" baseline="0" dirty="0"/>
                        <a:t> or mug</a:t>
                      </a:r>
                      <a:endParaRPr lang="en-GB" sz="1100" dirty="0"/>
                    </a:p>
                  </a:txBody>
                  <a:tcPr/>
                </a:tc>
                <a:tc>
                  <a:txBody>
                    <a:bodyPr/>
                    <a:lstStyle/>
                    <a:p>
                      <a:r>
                        <a:rPr lang="en-GB" sz="1100" dirty="0"/>
                        <a:t>Once prompted,</a:t>
                      </a:r>
                      <a:r>
                        <a:rPr lang="en-GB" sz="1100" baseline="0" dirty="0"/>
                        <a:t> can look for the mug that they like to use (usually the blue or green one). </a:t>
                      </a:r>
                      <a:endParaRPr lang="en-GB" sz="1100" dirty="0"/>
                    </a:p>
                  </a:txBody>
                  <a:tcPr>
                    <a:solidFill>
                      <a:schemeClr val="accent1">
                        <a:lumMod val="20000"/>
                        <a:lumOff val="80000"/>
                      </a:schemeClr>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3. Pick up the mug</a:t>
                      </a:r>
                    </a:p>
                  </a:txBody>
                  <a:tcPr/>
                </a:tc>
                <a:tc>
                  <a:txBody>
                    <a:bodyPr/>
                    <a:lstStyle/>
                    <a:p>
                      <a:r>
                        <a:rPr lang="en-GB" sz="1100" dirty="0"/>
                        <a:t>If</a:t>
                      </a:r>
                      <a:r>
                        <a:rPr lang="en-GB" sz="1100" baseline="0" dirty="0"/>
                        <a:t> tremors increased, then may need some hand over hand for support so it doesn’t drop. If tremors are reduced, then they can do this independently. </a:t>
                      </a:r>
                      <a:endParaRPr lang="en-GB" sz="1100" dirty="0"/>
                    </a:p>
                  </a:txBody>
                  <a:tcPr>
                    <a:solidFill>
                      <a:schemeClr val="accent1">
                        <a:lumMod val="20000"/>
                        <a:lumOff val="80000"/>
                      </a:schemeClr>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4. Place the</a:t>
                      </a:r>
                      <a:r>
                        <a:rPr lang="en-GB" sz="1100" baseline="0" dirty="0"/>
                        <a:t> mug on the counter or table</a:t>
                      </a:r>
                    </a:p>
                  </a:txBody>
                  <a:tcPr/>
                </a:tc>
                <a:tc>
                  <a:txBody>
                    <a:bodyPr/>
                    <a:lstStyle/>
                    <a:p>
                      <a:r>
                        <a:rPr lang="en-GB" sz="1100" dirty="0"/>
                        <a:t>Will</a:t>
                      </a:r>
                      <a:r>
                        <a:rPr lang="en-GB" sz="1100" baseline="0" dirty="0"/>
                        <a:t> need verbal prompts to place it on the counter. </a:t>
                      </a:r>
                      <a:endParaRPr lang="en-GB" sz="1100" dirty="0"/>
                    </a:p>
                  </a:txBody>
                  <a:tcPr>
                    <a:solidFill>
                      <a:schemeClr val="accent1">
                        <a:lumMod val="20000"/>
                        <a:lumOff val="80000"/>
                      </a:schemeClr>
                    </a:solidFill>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5. Lift up the kettle</a:t>
                      </a:r>
                    </a:p>
                  </a:txBody>
                  <a:tcPr/>
                </a:tc>
                <a:tc>
                  <a:txBody>
                    <a:bodyPr/>
                    <a:lstStyle/>
                    <a:p>
                      <a:r>
                        <a:rPr lang="en-GB" sz="1100" dirty="0"/>
                        <a:t>Can do this </a:t>
                      </a:r>
                      <a:r>
                        <a:rPr lang="en-GB" sz="1100" b="1" dirty="0"/>
                        <a:t>independently.</a:t>
                      </a:r>
                    </a:p>
                  </a:txBody>
                  <a:tcPr>
                    <a:solidFill>
                      <a:schemeClr val="accent1">
                        <a:lumMod val="20000"/>
                        <a:lumOff val="80000"/>
                      </a:schemeClr>
                    </a:solidFill>
                  </a:tcPr>
                </a:tc>
                <a:extLst>
                  <a:ext uri="{0D108BD9-81ED-4DB2-BD59-A6C34878D82A}">
                    <a16:rowId xmlns:a16="http://schemas.microsoft.com/office/drawing/2014/main" val="10004"/>
                  </a:ext>
                </a:extLst>
              </a:tr>
              <a:tr h="370840">
                <a:tc>
                  <a:txBody>
                    <a:bodyPr/>
                    <a:lstStyle/>
                    <a:p>
                      <a:r>
                        <a:rPr lang="en-GB" sz="1100" dirty="0"/>
                        <a:t>6. Carry the kettle to the sink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Can do this </a:t>
                      </a:r>
                      <a:r>
                        <a:rPr lang="en-GB" sz="1100" b="1" dirty="0"/>
                        <a:t>independently</a:t>
                      </a:r>
                      <a:r>
                        <a:rPr lang="en-GB" sz="1100" dirty="0"/>
                        <a:t>. **when mobility (walking)</a:t>
                      </a:r>
                      <a:r>
                        <a:rPr lang="en-GB" sz="1100" baseline="0" dirty="0"/>
                        <a:t> is at baseline. </a:t>
                      </a:r>
                      <a:endParaRPr lang="en-GB" sz="1100" dirty="0"/>
                    </a:p>
                  </a:txBody>
                  <a:tcPr>
                    <a:solidFill>
                      <a:schemeClr val="accent1">
                        <a:lumMod val="20000"/>
                        <a:lumOff val="80000"/>
                      </a:schemeClr>
                    </a:solidFill>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7. Take off the lid</a:t>
                      </a:r>
                      <a:r>
                        <a:rPr lang="en-GB" sz="1100" baseline="0" dirty="0"/>
                        <a:t> of the kettle</a:t>
                      </a:r>
                    </a:p>
                  </a:txBody>
                  <a:tcPr/>
                </a:tc>
                <a:tc>
                  <a:txBody>
                    <a:bodyPr/>
                    <a:lstStyle/>
                    <a:p>
                      <a:r>
                        <a:rPr lang="en-GB" sz="1100" dirty="0"/>
                        <a:t>Sometimes</a:t>
                      </a:r>
                      <a:r>
                        <a:rPr lang="en-GB" sz="1100" baseline="0" dirty="0"/>
                        <a:t>  the lid can get stuck  so will need help if struggling to do this, hand over hand support. </a:t>
                      </a:r>
                      <a:endParaRPr lang="en-GB" sz="1100" dirty="0"/>
                    </a:p>
                  </a:txBody>
                  <a:tcPr>
                    <a:solidFill>
                      <a:schemeClr val="accent1">
                        <a:lumMod val="20000"/>
                        <a:lumOff val="80000"/>
                      </a:schemeClr>
                    </a:solidFill>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aseline="0" dirty="0"/>
                        <a:t>8. Turn on the tap</a:t>
                      </a:r>
                    </a:p>
                  </a:txBody>
                  <a:tcPr/>
                </a:tc>
                <a:tc>
                  <a:txBody>
                    <a:bodyPr/>
                    <a:lstStyle/>
                    <a:p>
                      <a:r>
                        <a:rPr lang="en-GB" sz="1100" dirty="0"/>
                        <a:t>Need</a:t>
                      </a:r>
                      <a:r>
                        <a:rPr lang="en-GB" sz="1100" baseline="0" dirty="0"/>
                        <a:t> verbal prompts to remind them to turn the tap on. </a:t>
                      </a:r>
                      <a:endParaRPr lang="en-GB" sz="1100" dirty="0"/>
                    </a:p>
                  </a:txBody>
                  <a:tcPr>
                    <a:solidFill>
                      <a:schemeClr val="accent1">
                        <a:lumMod val="20000"/>
                        <a:lumOff val="80000"/>
                      </a:schemeClr>
                    </a:solidFill>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aseline="0" dirty="0"/>
                        <a:t>9. Fill up the kettle with water</a:t>
                      </a:r>
                    </a:p>
                  </a:txBody>
                  <a:tcPr/>
                </a:tc>
                <a:tc>
                  <a:txBody>
                    <a:bodyPr/>
                    <a:lstStyle/>
                    <a:p>
                      <a:r>
                        <a:rPr lang="en-GB" sz="1100" dirty="0"/>
                        <a:t>Needs verbal prompts to</a:t>
                      </a:r>
                      <a:r>
                        <a:rPr lang="en-GB" sz="1100" baseline="0" dirty="0"/>
                        <a:t> help  stop flow of water before too much in the kettle. </a:t>
                      </a:r>
                      <a:endParaRPr lang="en-GB" sz="1100" dirty="0"/>
                    </a:p>
                  </a:txBody>
                  <a:tcPr>
                    <a:solidFill>
                      <a:schemeClr val="accent1">
                        <a:lumMod val="20000"/>
                        <a:lumOff val="80000"/>
                      </a:schemeClr>
                    </a:solidFill>
                  </a:tcPr>
                </a:tc>
                <a:extLst>
                  <a:ext uri="{0D108BD9-81ED-4DB2-BD59-A6C34878D82A}">
                    <a16:rowId xmlns:a16="http://schemas.microsoft.com/office/drawing/2014/main" val="1000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aseline="0" dirty="0"/>
                        <a:t>10. Turn the tap off</a:t>
                      </a:r>
                    </a:p>
                  </a:txBody>
                  <a:tcPr/>
                </a:tc>
                <a:tc>
                  <a:txBody>
                    <a:bodyPr/>
                    <a:lstStyle/>
                    <a:p>
                      <a:r>
                        <a:rPr lang="en-GB" sz="1100" dirty="0"/>
                        <a:t>Needs</a:t>
                      </a:r>
                      <a:r>
                        <a:rPr lang="en-GB" sz="1100" baseline="0" dirty="0"/>
                        <a:t> prompting to put kettle on counter before turning tap off as unable to do this whilst also holding kettle. </a:t>
                      </a:r>
                      <a:endParaRPr lang="en-GB" sz="1100" dirty="0"/>
                    </a:p>
                  </a:txBody>
                  <a:tcPr>
                    <a:solidFill>
                      <a:schemeClr val="accent1">
                        <a:lumMod val="20000"/>
                        <a:lumOff val="80000"/>
                      </a:schemeClr>
                    </a:solidFill>
                  </a:tcPr>
                </a:tc>
                <a:extLst>
                  <a:ext uri="{0D108BD9-81ED-4DB2-BD59-A6C34878D82A}">
                    <a16:rowId xmlns:a16="http://schemas.microsoft.com/office/drawing/2014/main" val="100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aseline="0" dirty="0"/>
                        <a:t>11. Turn on the kettle</a:t>
                      </a:r>
                    </a:p>
                  </a:txBody>
                  <a:tcPr/>
                </a:tc>
                <a:tc>
                  <a:txBody>
                    <a:bodyPr/>
                    <a:lstStyle/>
                    <a:p>
                      <a:r>
                        <a:rPr lang="en-GB" sz="1100" dirty="0"/>
                        <a:t>Sometimes</a:t>
                      </a:r>
                      <a:r>
                        <a:rPr lang="en-GB" sz="1100" baseline="0" dirty="0"/>
                        <a:t>  requires verbal  prompt to check plug switch is turned on also. </a:t>
                      </a:r>
                      <a:endParaRPr lang="en-GB" sz="1100" dirty="0"/>
                    </a:p>
                  </a:txBody>
                  <a:tcPr>
                    <a:solidFill>
                      <a:schemeClr val="accent1">
                        <a:lumMod val="20000"/>
                        <a:lumOff val="80000"/>
                      </a:schemeClr>
                    </a:solidFill>
                  </a:tcPr>
                </a:tc>
                <a:extLst>
                  <a:ext uri="{0D108BD9-81ED-4DB2-BD59-A6C34878D82A}">
                    <a16:rowId xmlns:a16="http://schemas.microsoft.com/office/drawing/2014/main" val="1001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aseline="0" dirty="0"/>
                        <a:t>12. Get tea bag </a:t>
                      </a:r>
                    </a:p>
                  </a:txBody>
                  <a:tcPr/>
                </a:tc>
                <a:tc>
                  <a:txBody>
                    <a:bodyPr/>
                    <a:lstStyle/>
                    <a:p>
                      <a:r>
                        <a:rPr lang="en-GB" sz="1100" dirty="0"/>
                        <a:t>Hand</a:t>
                      </a:r>
                      <a:r>
                        <a:rPr lang="en-GB" sz="1100" baseline="0" dirty="0"/>
                        <a:t> over hand support required. </a:t>
                      </a:r>
                      <a:endParaRPr lang="en-GB" sz="1100" dirty="0"/>
                    </a:p>
                  </a:txBody>
                  <a:tcPr>
                    <a:solidFill>
                      <a:schemeClr val="accent1">
                        <a:lumMod val="20000"/>
                        <a:lumOff val="80000"/>
                      </a:schemeClr>
                    </a:solidFill>
                  </a:tcPr>
                </a:tc>
                <a:extLst>
                  <a:ext uri="{0D108BD9-81ED-4DB2-BD59-A6C34878D82A}">
                    <a16:rowId xmlns:a16="http://schemas.microsoft.com/office/drawing/2014/main" val="10011"/>
                  </a:ext>
                </a:extLst>
              </a:tr>
            </a:tbl>
          </a:graphicData>
        </a:graphic>
      </p:graphicFrame>
      <p:sp>
        <p:nvSpPr>
          <p:cNvPr id="10" name="TextBox 9"/>
          <p:cNvSpPr txBox="1"/>
          <p:nvPr/>
        </p:nvSpPr>
        <p:spPr>
          <a:xfrm>
            <a:off x="830562" y="1928664"/>
            <a:ext cx="1086269" cy="338554"/>
          </a:xfrm>
          <a:prstGeom prst="rect">
            <a:avLst/>
          </a:prstGeom>
          <a:noFill/>
          <a:ln>
            <a:solidFill>
              <a:schemeClr val="tx1"/>
            </a:solidFill>
          </a:ln>
        </p:spPr>
        <p:txBody>
          <a:bodyPr wrap="square" rtlCol="0">
            <a:spAutoFit/>
          </a:bodyPr>
          <a:lstStyle/>
          <a:p>
            <a:r>
              <a:rPr lang="en-GB" sz="1600" b="1" dirty="0"/>
              <a:t>Task steps</a:t>
            </a:r>
          </a:p>
        </p:txBody>
      </p:sp>
      <p:sp>
        <p:nvSpPr>
          <p:cNvPr id="11" name="TextBox 10"/>
          <p:cNvSpPr txBox="1"/>
          <p:nvPr/>
        </p:nvSpPr>
        <p:spPr>
          <a:xfrm>
            <a:off x="2996952" y="1928664"/>
            <a:ext cx="2304256" cy="338554"/>
          </a:xfrm>
          <a:prstGeom prst="rect">
            <a:avLst/>
          </a:prstGeom>
          <a:noFill/>
          <a:ln>
            <a:solidFill>
              <a:schemeClr val="tx1"/>
            </a:solidFill>
          </a:ln>
        </p:spPr>
        <p:txBody>
          <a:bodyPr wrap="square" rtlCol="0">
            <a:spAutoFit/>
          </a:bodyPr>
          <a:lstStyle/>
          <a:p>
            <a:r>
              <a:rPr lang="en-GB" sz="1600" b="1" dirty="0"/>
              <a:t>Support Requirements</a:t>
            </a:r>
          </a:p>
        </p:txBody>
      </p:sp>
      <p:sp>
        <p:nvSpPr>
          <p:cNvPr id="13" name="Rectangle 12"/>
          <p:cNvSpPr/>
          <p:nvPr/>
        </p:nvSpPr>
        <p:spPr>
          <a:xfrm>
            <a:off x="384684" y="7833320"/>
            <a:ext cx="5746948" cy="646331"/>
          </a:xfrm>
          <a:prstGeom prst="rect">
            <a:avLst/>
          </a:prstGeom>
        </p:spPr>
        <p:txBody>
          <a:bodyPr wrap="square">
            <a:spAutoFit/>
          </a:bodyPr>
          <a:lstStyle/>
          <a:p>
            <a:r>
              <a:rPr lang="en-GB" sz="1200" b="1" dirty="0"/>
              <a:t>3. </a:t>
            </a:r>
            <a:r>
              <a:rPr lang="en-GB" sz="1200" dirty="0"/>
              <a:t>To develop skills in different tasks, it is then helpful to consider ways to practice and to safely reduce/ or grade down the level of support to increase their independence. </a:t>
            </a:r>
          </a:p>
          <a:p>
            <a:r>
              <a:rPr lang="en-GB" sz="1200" dirty="0"/>
              <a:t>Please refer to the next table as an example. </a:t>
            </a:r>
          </a:p>
        </p:txBody>
      </p:sp>
    </p:spTree>
    <p:extLst>
      <p:ext uri="{BB962C8B-B14F-4D97-AF65-F5344CB8AC3E}">
        <p14:creationId xmlns:p14="http://schemas.microsoft.com/office/powerpoint/2010/main" val="766120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6858000" cy="9906000"/>
          </a:xfrm>
          <a:prstGeom prst="rect">
            <a:avLst/>
          </a:prstGeom>
          <a:noFill/>
          <a:ln w="190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0928" y="128465"/>
            <a:ext cx="1152128" cy="757746"/>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14378" r="14874"/>
          <a:stretch/>
        </p:blipFill>
        <p:spPr>
          <a:xfrm>
            <a:off x="5733256" y="128465"/>
            <a:ext cx="981236" cy="986947"/>
          </a:xfrm>
          <a:prstGeom prst="rect">
            <a:avLst/>
          </a:prstGeom>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t="17534"/>
          <a:stretch/>
        </p:blipFill>
        <p:spPr>
          <a:xfrm>
            <a:off x="146569" y="128465"/>
            <a:ext cx="2001173" cy="576063"/>
          </a:xfrm>
          <a:prstGeom prst="rect">
            <a:avLst/>
          </a:prstGeom>
        </p:spPr>
      </p:pic>
      <p:graphicFrame>
        <p:nvGraphicFramePr>
          <p:cNvPr id="12" name="Table 11"/>
          <p:cNvGraphicFramePr>
            <a:graphicFrameLocks noGrp="1"/>
          </p:cNvGraphicFramePr>
          <p:nvPr>
            <p:extLst>
              <p:ext uri="{D42A27DB-BD31-4B8C-83A1-F6EECF244321}">
                <p14:modId xmlns:p14="http://schemas.microsoft.com/office/powerpoint/2010/main" val="43186205"/>
              </p:ext>
            </p:extLst>
          </p:nvPr>
        </p:nvGraphicFramePr>
        <p:xfrm>
          <a:off x="348962" y="1956680"/>
          <a:ext cx="6205738" cy="7195941"/>
        </p:xfrm>
        <a:graphic>
          <a:graphicData uri="http://schemas.openxmlformats.org/drawingml/2006/table">
            <a:tbl>
              <a:tblPr firstRow="1" bandRow="1">
                <a:tableStyleId>{5940675A-B579-460E-94D1-54222C63F5DA}</a:tableStyleId>
              </a:tblPr>
              <a:tblGrid>
                <a:gridCol w="1597226">
                  <a:extLst>
                    <a:ext uri="{9D8B030D-6E8A-4147-A177-3AD203B41FA5}">
                      <a16:colId xmlns:a16="http://schemas.microsoft.com/office/drawing/2014/main" val="20000"/>
                    </a:ext>
                  </a:extLst>
                </a:gridCol>
                <a:gridCol w="2270591">
                  <a:extLst>
                    <a:ext uri="{9D8B030D-6E8A-4147-A177-3AD203B41FA5}">
                      <a16:colId xmlns:a16="http://schemas.microsoft.com/office/drawing/2014/main" val="20001"/>
                    </a:ext>
                  </a:extLst>
                </a:gridCol>
                <a:gridCol w="2337921">
                  <a:extLst>
                    <a:ext uri="{9D8B030D-6E8A-4147-A177-3AD203B41FA5}">
                      <a16:colId xmlns:a16="http://schemas.microsoft.com/office/drawing/2014/main" val="20002"/>
                    </a:ext>
                  </a:extLst>
                </a:gridCol>
              </a:tblGrid>
              <a:tr h="6738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1. Open the cupboard door</a:t>
                      </a:r>
                    </a:p>
                  </a:txBody>
                  <a:tcPr/>
                </a:tc>
                <a:tc>
                  <a:txBody>
                    <a:bodyPr/>
                    <a:lstStyle/>
                    <a:p>
                      <a:r>
                        <a:rPr lang="en-GB" sz="1000" dirty="0"/>
                        <a:t>Can open cupboard door </a:t>
                      </a:r>
                      <a:r>
                        <a:rPr lang="en-GB" sz="1000" baseline="0" dirty="0"/>
                        <a:t>without any help, but will need verbal prompts to start the process e.g. ‘lets get a mug out’. </a:t>
                      </a:r>
                      <a:endParaRPr lang="en-GB" sz="1000" dirty="0"/>
                    </a:p>
                  </a:txBody>
                  <a:tcPr>
                    <a:solidFill>
                      <a:schemeClr val="accent1">
                        <a:lumMod val="20000"/>
                        <a:lumOff val="80000"/>
                      </a:schemeClr>
                    </a:solidFill>
                  </a:tcPr>
                </a:tc>
                <a:tc>
                  <a:txBody>
                    <a:bodyPr/>
                    <a:lstStyle/>
                    <a:p>
                      <a:r>
                        <a:rPr lang="en-GB" sz="1000" dirty="0"/>
                        <a:t>A picture card</a:t>
                      </a:r>
                      <a:r>
                        <a:rPr lang="en-GB" sz="1000" baseline="0" dirty="0"/>
                        <a:t> with all the required items for this task can be used to help identify and initiate this process. </a:t>
                      </a:r>
                      <a:endParaRPr lang="en-GB" sz="1000" dirty="0"/>
                    </a:p>
                  </a:txBody>
                  <a:tcPr>
                    <a:solidFill>
                      <a:srgbClr val="B9C0FF"/>
                    </a:solidFill>
                  </a:tcPr>
                </a:tc>
                <a:extLst>
                  <a:ext uri="{0D108BD9-81ED-4DB2-BD59-A6C34878D82A}">
                    <a16:rowId xmlns:a16="http://schemas.microsoft.com/office/drawing/2014/main" val="10000"/>
                  </a:ext>
                </a:extLst>
              </a:tr>
              <a:tr h="6738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2. Select cup</a:t>
                      </a:r>
                      <a:r>
                        <a:rPr lang="en-GB" sz="1000" baseline="0" dirty="0"/>
                        <a:t> or mug</a:t>
                      </a:r>
                      <a:endParaRPr lang="en-GB" sz="1000" dirty="0"/>
                    </a:p>
                  </a:txBody>
                  <a:tcPr/>
                </a:tc>
                <a:tc>
                  <a:txBody>
                    <a:bodyPr/>
                    <a:lstStyle/>
                    <a:p>
                      <a:r>
                        <a:rPr lang="en-GB" sz="1000" dirty="0"/>
                        <a:t>Once prompted,</a:t>
                      </a:r>
                      <a:r>
                        <a:rPr lang="en-GB" sz="1000" baseline="0" dirty="0"/>
                        <a:t> can look for the mug that they like to use (usually the blue or green one). </a:t>
                      </a:r>
                      <a:endParaRPr lang="en-GB" sz="1000" dirty="0"/>
                    </a:p>
                  </a:txBody>
                  <a:tcPr>
                    <a:solidFill>
                      <a:schemeClr val="accent1">
                        <a:lumMod val="20000"/>
                        <a:lumOff val="80000"/>
                      </a:schemeClr>
                    </a:solidFill>
                  </a:tcPr>
                </a:tc>
                <a:tc>
                  <a:txBody>
                    <a:bodyPr/>
                    <a:lstStyle/>
                    <a:p>
                      <a:r>
                        <a:rPr lang="en-GB" sz="1000" dirty="0"/>
                        <a:t>Make sure that the preferred items are easily accessible before starting,</a:t>
                      </a:r>
                      <a:r>
                        <a:rPr lang="en-GB" sz="1000" baseline="0" dirty="0"/>
                        <a:t> they may need moving closer to the front of the shelf. </a:t>
                      </a:r>
                      <a:endParaRPr lang="en-GB" sz="1000" dirty="0"/>
                    </a:p>
                  </a:txBody>
                  <a:tcPr>
                    <a:solidFill>
                      <a:srgbClr val="B9C0FF"/>
                    </a:solidFill>
                  </a:tcPr>
                </a:tc>
                <a:extLst>
                  <a:ext uri="{0D108BD9-81ED-4DB2-BD59-A6C34878D82A}">
                    <a16:rowId xmlns:a16="http://schemas.microsoft.com/office/drawing/2014/main" val="10001"/>
                  </a:ext>
                </a:extLst>
              </a:tr>
              <a:tr h="668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3. Pick up the mug</a:t>
                      </a:r>
                    </a:p>
                  </a:txBody>
                  <a:tcPr/>
                </a:tc>
                <a:tc>
                  <a:txBody>
                    <a:bodyPr/>
                    <a:lstStyle/>
                    <a:p>
                      <a:r>
                        <a:rPr lang="en-GB" sz="1000" dirty="0"/>
                        <a:t>If</a:t>
                      </a:r>
                      <a:r>
                        <a:rPr lang="en-GB" sz="1000" baseline="0" dirty="0"/>
                        <a:t> tremors increased, then may need some hand over hand for support so it doesn’t drop. If tremors are reduced, then they can do this independently. </a:t>
                      </a:r>
                      <a:endParaRPr lang="en-GB" sz="1000" dirty="0"/>
                    </a:p>
                  </a:txBody>
                  <a:tcPr>
                    <a:solidFill>
                      <a:schemeClr val="accent1">
                        <a:lumMod val="20000"/>
                        <a:lumOff val="80000"/>
                      </a:schemeClr>
                    </a:solidFill>
                  </a:tcPr>
                </a:tc>
                <a:tc>
                  <a:txBody>
                    <a:bodyPr/>
                    <a:lstStyle/>
                    <a:p>
                      <a:r>
                        <a:rPr lang="en-GB" sz="1000" dirty="0"/>
                        <a:t>If</a:t>
                      </a:r>
                      <a:r>
                        <a:rPr lang="en-GB" sz="1000" baseline="0" dirty="0"/>
                        <a:t> increased tremors, plastic cups or large grips can be used instead or mugs can be placed on the counter before starting to remove difficulty or access issues.</a:t>
                      </a:r>
                      <a:endParaRPr lang="en-GB" sz="1000" dirty="0"/>
                    </a:p>
                  </a:txBody>
                  <a:tcPr>
                    <a:solidFill>
                      <a:srgbClr val="B9C0FF"/>
                    </a:solidFill>
                  </a:tcPr>
                </a:tc>
                <a:extLst>
                  <a:ext uri="{0D108BD9-81ED-4DB2-BD59-A6C34878D82A}">
                    <a16:rowId xmlns:a16="http://schemas.microsoft.com/office/drawing/2014/main" val="10002"/>
                  </a:ext>
                </a:extLst>
              </a:tr>
              <a:tr h="5130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4. Place the</a:t>
                      </a:r>
                      <a:r>
                        <a:rPr lang="en-GB" sz="1000" baseline="0" dirty="0"/>
                        <a:t> mug on the counter or table</a:t>
                      </a:r>
                    </a:p>
                  </a:txBody>
                  <a:tcPr/>
                </a:tc>
                <a:tc>
                  <a:txBody>
                    <a:bodyPr/>
                    <a:lstStyle/>
                    <a:p>
                      <a:r>
                        <a:rPr lang="en-GB" sz="1000" dirty="0"/>
                        <a:t>Will</a:t>
                      </a:r>
                      <a:r>
                        <a:rPr lang="en-GB" sz="1000" baseline="0" dirty="0"/>
                        <a:t> need verbal prompts to place it on the counter. </a:t>
                      </a:r>
                      <a:endParaRPr lang="en-GB" sz="1000" dirty="0"/>
                    </a:p>
                  </a:txBody>
                  <a:tcPr>
                    <a:solidFill>
                      <a:schemeClr val="accent1">
                        <a:lumMod val="20000"/>
                        <a:lumOff val="80000"/>
                      </a:schemeClr>
                    </a:solidFill>
                  </a:tcPr>
                </a:tc>
                <a:tc>
                  <a:txBody>
                    <a:bodyPr/>
                    <a:lstStyle/>
                    <a:p>
                      <a:r>
                        <a:rPr lang="en-GB" sz="1000" dirty="0"/>
                        <a:t>Pause</a:t>
                      </a:r>
                      <a:r>
                        <a:rPr lang="en-GB" sz="1000" baseline="0" dirty="0"/>
                        <a:t> for support before offering verbal prompts to encourage the person to trial independently. </a:t>
                      </a:r>
                      <a:endParaRPr lang="en-GB" sz="1000" dirty="0"/>
                    </a:p>
                  </a:txBody>
                  <a:tcPr>
                    <a:solidFill>
                      <a:srgbClr val="B9C0FF"/>
                    </a:solidFill>
                  </a:tcPr>
                </a:tc>
                <a:extLst>
                  <a:ext uri="{0D108BD9-81ED-4DB2-BD59-A6C34878D82A}">
                    <a16:rowId xmlns:a16="http://schemas.microsoft.com/office/drawing/2014/main" val="10003"/>
                  </a:ext>
                </a:extLst>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5. Lift up the kettle</a:t>
                      </a:r>
                    </a:p>
                  </a:txBody>
                  <a:tcPr/>
                </a:tc>
                <a:tc>
                  <a:txBody>
                    <a:bodyPr/>
                    <a:lstStyle/>
                    <a:p>
                      <a:r>
                        <a:rPr lang="en-GB" sz="1000" dirty="0"/>
                        <a:t>Can do this </a:t>
                      </a:r>
                      <a:r>
                        <a:rPr lang="en-GB" sz="1000" b="1" dirty="0"/>
                        <a:t>independently.</a:t>
                      </a:r>
                    </a:p>
                  </a:txBody>
                  <a:tcPr>
                    <a:solidFill>
                      <a:schemeClr val="accent1">
                        <a:lumMod val="20000"/>
                        <a:lumOff val="80000"/>
                      </a:schemeClr>
                    </a:solidFill>
                  </a:tcPr>
                </a:tc>
                <a:tc>
                  <a:txBody>
                    <a:bodyPr/>
                    <a:lstStyle/>
                    <a:p>
                      <a:endParaRPr lang="en-GB" sz="1000" b="1" dirty="0"/>
                    </a:p>
                  </a:txBody>
                  <a:tcPr>
                    <a:solidFill>
                      <a:srgbClr val="B9C0FF"/>
                    </a:solidFill>
                  </a:tcPr>
                </a:tc>
                <a:extLst>
                  <a:ext uri="{0D108BD9-81ED-4DB2-BD59-A6C34878D82A}">
                    <a16:rowId xmlns:a16="http://schemas.microsoft.com/office/drawing/2014/main" val="10004"/>
                  </a:ext>
                </a:extLst>
              </a:tr>
              <a:tr h="504056">
                <a:tc>
                  <a:txBody>
                    <a:bodyPr/>
                    <a:lstStyle/>
                    <a:p>
                      <a:r>
                        <a:rPr lang="en-GB" sz="1000" dirty="0"/>
                        <a:t>6. Carry the kettle to the sink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Can do this </a:t>
                      </a:r>
                      <a:r>
                        <a:rPr lang="en-GB" sz="1000" b="1" dirty="0"/>
                        <a:t>independently</a:t>
                      </a:r>
                      <a:r>
                        <a:rPr lang="en-GB" sz="1000" dirty="0"/>
                        <a:t>. **when mobility (walking)</a:t>
                      </a:r>
                      <a:r>
                        <a:rPr lang="en-GB" sz="1000" baseline="0" dirty="0"/>
                        <a:t> is at baseline. </a:t>
                      </a:r>
                      <a:endParaRPr lang="en-GB" sz="1000" dirty="0"/>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If mobility</a:t>
                      </a:r>
                      <a:r>
                        <a:rPr lang="en-GB" sz="1000" baseline="0" dirty="0"/>
                        <a:t> is reduced, try and move kettle and plug in closer to the sink to reduce distance to carry item. </a:t>
                      </a:r>
                      <a:endParaRPr lang="en-GB" sz="1000" dirty="0"/>
                    </a:p>
                  </a:txBody>
                  <a:tcPr>
                    <a:solidFill>
                      <a:srgbClr val="B9C0FF"/>
                    </a:solidFill>
                  </a:tcPr>
                </a:tc>
                <a:extLst>
                  <a:ext uri="{0D108BD9-81ED-4DB2-BD59-A6C34878D82A}">
                    <a16:rowId xmlns:a16="http://schemas.microsoft.com/office/drawing/2014/main" val="10005"/>
                  </a:ext>
                </a:extLst>
              </a:tr>
              <a:tr h="576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7. Take off the lid</a:t>
                      </a:r>
                      <a:r>
                        <a:rPr lang="en-GB" sz="1000" baseline="0" dirty="0"/>
                        <a:t> of the kettle</a:t>
                      </a:r>
                    </a:p>
                  </a:txBody>
                  <a:tcPr/>
                </a:tc>
                <a:tc>
                  <a:txBody>
                    <a:bodyPr/>
                    <a:lstStyle/>
                    <a:p>
                      <a:r>
                        <a:rPr lang="en-GB" sz="1000" dirty="0"/>
                        <a:t>Sometimes</a:t>
                      </a:r>
                      <a:r>
                        <a:rPr lang="en-GB" sz="1000" baseline="0" dirty="0"/>
                        <a:t>  the lid can get stuck  so will need help if struggling to do this, hand over hand support. </a:t>
                      </a:r>
                      <a:endParaRPr lang="en-GB" sz="1000" dirty="0"/>
                    </a:p>
                  </a:txBody>
                  <a:tcPr>
                    <a:solidFill>
                      <a:schemeClr val="accent1">
                        <a:lumMod val="20000"/>
                        <a:lumOff val="80000"/>
                      </a:schemeClr>
                    </a:solidFill>
                  </a:tcPr>
                </a:tc>
                <a:tc>
                  <a:txBody>
                    <a:bodyPr/>
                    <a:lstStyle/>
                    <a:p>
                      <a:r>
                        <a:rPr lang="en-GB" sz="1000" dirty="0"/>
                        <a:t>If</a:t>
                      </a:r>
                      <a:r>
                        <a:rPr lang="en-GB" sz="1000" baseline="0" dirty="0"/>
                        <a:t> persistent issue, consider purchasing a kettle with a push button to open lid of kettle. </a:t>
                      </a:r>
                      <a:endParaRPr lang="en-GB" sz="1000" dirty="0"/>
                    </a:p>
                  </a:txBody>
                  <a:tcPr>
                    <a:solidFill>
                      <a:srgbClr val="B9C0FF"/>
                    </a:solidFill>
                  </a:tcPr>
                </a:tc>
                <a:extLst>
                  <a:ext uri="{0D108BD9-81ED-4DB2-BD59-A6C34878D82A}">
                    <a16:rowId xmlns:a16="http://schemas.microsoft.com/office/drawing/2014/main" val="10006"/>
                  </a:ext>
                </a:extLst>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a:t>8. Turn on the tap</a:t>
                      </a:r>
                    </a:p>
                  </a:txBody>
                  <a:tcPr/>
                </a:tc>
                <a:tc>
                  <a:txBody>
                    <a:bodyPr/>
                    <a:lstStyle/>
                    <a:p>
                      <a:r>
                        <a:rPr lang="en-GB" sz="1000" dirty="0"/>
                        <a:t>Need</a:t>
                      </a:r>
                      <a:r>
                        <a:rPr lang="en-GB" sz="1000" baseline="0" dirty="0"/>
                        <a:t> verbal prompts to remind them to turn the tap on. </a:t>
                      </a:r>
                      <a:endParaRPr lang="en-GB" sz="1000" dirty="0"/>
                    </a:p>
                  </a:txBody>
                  <a:tcPr>
                    <a:solidFill>
                      <a:schemeClr val="accent1">
                        <a:lumMod val="20000"/>
                        <a:lumOff val="80000"/>
                      </a:schemeClr>
                    </a:solidFill>
                  </a:tcPr>
                </a:tc>
                <a:tc>
                  <a:txBody>
                    <a:bodyPr/>
                    <a:lstStyle/>
                    <a:p>
                      <a:r>
                        <a:rPr lang="en-GB" sz="1000" dirty="0"/>
                        <a:t>Picture</a:t>
                      </a:r>
                      <a:r>
                        <a:rPr lang="en-GB" sz="1000" baseline="0" dirty="0"/>
                        <a:t> reference cards can be used to prompt and remind the individual what they need to do at each stage. </a:t>
                      </a:r>
                      <a:endParaRPr lang="en-GB" sz="1000" dirty="0"/>
                    </a:p>
                  </a:txBody>
                  <a:tcPr>
                    <a:solidFill>
                      <a:srgbClr val="B9C0FF"/>
                    </a:solidFill>
                  </a:tcPr>
                </a:tc>
                <a:extLst>
                  <a:ext uri="{0D108BD9-81ED-4DB2-BD59-A6C34878D82A}">
                    <a16:rowId xmlns:a16="http://schemas.microsoft.com/office/drawing/2014/main" val="10007"/>
                  </a:ext>
                </a:extLst>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a:t>9. Fill up the kettle with water</a:t>
                      </a:r>
                    </a:p>
                  </a:txBody>
                  <a:tcPr/>
                </a:tc>
                <a:tc>
                  <a:txBody>
                    <a:bodyPr/>
                    <a:lstStyle/>
                    <a:p>
                      <a:r>
                        <a:rPr lang="en-GB" sz="1000" dirty="0"/>
                        <a:t>Needs verbal prompts to</a:t>
                      </a:r>
                      <a:r>
                        <a:rPr lang="en-GB" sz="1000" baseline="0" dirty="0"/>
                        <a:t> help  stop flow of water before too much in the kettle. </a:t>
                      </a:r>
                      <a:endParaRPr lang="en-GB" sz="1000" dirty="0"/>
                    </a:p>
                  </a:txBody>
                  <a:tcPr>
                    <a:solidFill>
                      <a:schemeClr val="accent1">
                        <a:lumMod val="20000"/>
                        <a:lumOff val="80000"/>
                      </a:schemeClr>
                    </a:solidFill>
                  </a:tcPr>
                </a:tc>
                <a:tc>
                  <a:txBody>
                    <a:bodyPr/>
                    <a:lstStyle/>
                    <a:p>
                      <a:r>
                        <a:rPr lang="en-GB" sz="1000" dirty="0"/>
                        <a:t>Supervision needed to support. Prompts before task to remind to gentle fill</a:t>
                      </a:r>
                      <a:r>
                        <a:rPr lang="en-GB" sz="1000" baseline="0" dirty="0"/>
                        <a:t> the kettle and to pay attention to when it is nearly full. </a:t>
                      </a:r>
                      <a:endParaRPr lang="en-GB" sz="1000" dirty="0"/>
                    </a:p>
                  </a:txBody>
                  <a:tcPr>
                    <a:solidFill>
                      <a:srgbClr val="B9C0FF"/>
                    </a:solidFill>
                  </a:tcPr>
                </a:tc>
                <a:extLst>
                  <a:ext uri="{0D108BD9-81ED-4DB2-BD59-A6C34878D82A}">
                    <a16:rowId xmlns:a16="http://schemas.microsoft.com/office/drawing/2014/main" val="10008"/>
                  </a:ext>
                </a:extLst>
              </a:tr>
              <a:tr h="576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aseline="0" dirty="0"/>
                        <a:t>10. Turn the tap off</a:t>
                      </a:r>
                    </a:p>
                  </a:txBody>
                  <a:tcPr/>
                </a:tc>
                <a:tc>
                  <a:txBody>
                    <a:bodyPr/>
                    <a:lstStyle/>
                    <a:p>
                      <a:r>
                        <a:rPr lang="en-GB" sz="1000" dirty="0"/>
                        <a:t>Needs</a:t>
                      </a:r>
                      <a:r>
                        <a:rPr lang="en-GB" sz="1000" baseline="0" dirty="0"/>
                        <a:t> prompting to put kettle on counter before turning tap off as unable to do this whilst also holding kettle. </a:t>
                      </a:r>
                      <a:endParaRPr lang="en-GB" sz="1000" dirty="0"/>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t>Picture</a:t>
                      </a:r>
                      <a:r>
                        <a:rPr lang="en-GB" sz="1000" baseline="0" dirty="0"/>
                        <a:t> reference cards can be used to prompt and remind the individual what they need to do at each stage. </a:t>
                      </a:r>
                      <a:endParaRPr lang="en-GB" sz="1000" dirty="0"/>
                    </a:p>
                  </a:txBody>
                  <a:tcPr>
                    <a:solidFill>
                      <a:srgbClr val="B9C0FF"/>
                    </a:solidFill>
                  </a:tcPr>
                </a:tc>
                <a:extLst>
                  <a:ext uri="{0D108BD9-81ED-4DB2-BD59-A6C34878D82A}">
                    <a16:rowId xmlns:a16="http://schemas.microsoft.com/office/drawing/2014/main" val="10009"/>
                  </a:ext>
                </a:extLst>
              </a:tr>
              <a:tr h="576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baseline="0" dirty="0"/>
                        <a:t>11. Turn on the kettle</a:t>
                      </a:r>
                    </a:p>
                  </a:txBody>
                  <a:tcPr/>
                </a:tc>
                <a:tc>
                  <a:txBody>
                    <a:bodyPr/>
                    <a:lstStyle/>
                    <a:p>
                      <a:r>
                        <a:rPr lang="en-GB" sz="1050" dirty="0"/>
                        <a:t>Sometimes</a:t>
                      </a:r>
                      <a:r>
                        <a:rPr lang="en-GB" sz="1050" baseline="0" dirty="0"/>
                        <a:t>  requires verbal  prompt to check plug switch is turned on also. </a:t>
                      </a:r>
                      <a:endParaRPr lang="en-GB" sz="1050" dirty="0"/>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dirty="0"/>
                        <a:t>Picture</a:t>
                      </a:r>
                      <a:r>
                        <a:rPr lang="en-GB" sz="1050" baseline="0" dirty="0"/>
                        <a:t> reference cards can be used to prompt and remind the individual what they need to do at each stage. </a:t>
                      </a:r>
                      <a:endParaRPr lang="en-GB" sz="1050" dirty="0"/>
                    </a:p>
                  </a:txBody>
                  <a:tcPr>
                    <a:solidFill>
                      <a:srgbClr val="B9C0FF"/>
                    </a:solidFill>
                  </a:tcPr>
                </a:tc>
                <a:extLst>
                  <a:ext uri="{0D108BD9-81ED-4DB2-BD59-A6C34878D82A}">
                    <a16:rowId xmlns:a16="http://schemas.microsoft.com/office/drawing/2014/main" val="10010"/>
                  </a:ext>
                </a:extLst>
              </a:tr>
              <a:tr h="5856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baseline="0" dirty="0"/>
                        <a:t>12. Get tea bag from pot</a:t>
                      </a:r>
                    </a:p>
                  </a:txBody>
                  <a:tcPr/>
                </a:tc>
                <a:tc>
                  <a:txBody>
                    <a:bodyPr/>
                    <a:lstStyle/>
                    <a:p>
                      <a:r>
                        <a:rPr lang="en-GB" sz="1050" dirty="0"/>
                        <a:t>Hand</a:t>
                      </a:r>
                      <a:r>
                        <a:rPr lang="en-GB" sz="1050" baseline="0" dirty="0"/>
                        <a:t> over hand support required. </a:t>
                      </a:r>
                      <a:endParaRPr lang="en-GB" sz="1050" dirty="0"/>
                    </a:p>
                  </a:txBody>
                  <a:tcPr>
                    <a:solidFill>
                      <a:schemeClr val="accent1">
                        <a:lumMod val="20000"/>
                        <a:lumOff val="80000"/>
                      </a:schemeClr>
                    </a:solidFill>
                  </a:tcPr>
                </a:tc>
                <a:tc>
                  <a:txBody>
                    <a:bodyPr/>
                    <a:lstStyle/>
                    <a:p>
                      <a:r>
                        <a:rPr lang="en-GB" sz="1050" dirty="0"/>
                        <a:t>Used pot with easy</a:t>
                      </a:r>
                      <a:r>
                        <a:rPr lang="en-GB" sz="1050" baseline="0" dirty="0"/>
                        <a:t> access lid or large grip to reduce level of assistance required. </a:t>
                      </a:r>
                      <a:endParaRPr lang="en-GB" sz="1050" dirty="0"/>
                    </a:p>
                  </a:txBody>
                  <a:tcPr>
                    <a:solidFill>
                      <a:srgbClr val="B9C0FF"/>
                    </a:solidFill>
                  </a:tcPr>
                </a:tc>
                <a:extLst>
                  <a:ext uri="{0D108BD9-81ED-4DB2-BD59-A6C34878D82A}">
                    <a16:rowId xmlns:a16="http://schemas.microsoft.com/office/drawing/2014/main" val="10011"/>
                  </a:ext>
                </a:extLst>
              </a:tr>
            </a:tbl>
          </a:graphicData>
        </a:graphic>
      </p:graphicFrame>
      <p:sp>
        <p:nvSpPr>
          <p:cNvPr id="3" name="TextBox 2"/>
          <p:cNvSpPr txBox="1"/>
          <p:nvPr/>
        </p:nvSpPr>
        <p:spPr>
          <a:xfrm>
            <a:off x="567489" y="1399343"/>
            <a:ext cx="1224136" cy="338554"/>
          </a:xfrm>
          <a:prstGeom prst="rect">
            <a:avLst/>
          </a:prstGeom>
          <a:noFill/>
          <a:ln>
            <a:solidFill>
              <a:schemeClr val="tx1"/>
            </a:solidFill>
          </a:ln>
        </p:spPr>
        <p:txBody>
          <a:bodyPr wrap="square" rtlCol="0">
            <a:spAutoFit/>
          </a:bodyPr>
          <a:lstStyle/>
          <a:p>
            <a:pPr algn="ctr"/>
            <a:r>
              <a:rPr lang="en-GB" sz="1600" b="1" dirty="0"/>
              <a:t>Task steps</a:t>
            </a:r>
          </a:p>
        </p:txBody>
      </p:sp>
      <p:sp>
        <p:nvSpPr>
          <p:cNvPr id="10" name="TextBox 9"/>
          <p:cNvSpPr txBox="1"/>
          <p:nvPr/>
        </p:nvSpPr>
        <p:spPr>
          <a:xfrm>
            <a:off x="1936453" y="1397733"/>
            <a:ext cx="2376264" cy="338554"/>
          </a:xfrm>
          <a:prstGeom prst="rect">
            <a:avLst/>
          </a:prstGeom>
          <a:noFill/>
          <a:ln>
            <a:solidFill>
              <a:schemeClr val="tx1"/>
            </a:solidFill>
          </a:ln>
        </p:spPr>
        <p:txBody>
          <a:bodyPr wrap="square" rtlCol="0">
            <a:spAutoFit/>
          </a:bodyPr>
          <a:lstStyle/>
          <a:p>
            <a:pPr algn="ctr"/>
            <a:r>
              <a:rPr lang="en-GB" sz="1600" b="1" dirty="0"/>
              <a:t>Support Requirements</a:t>
            </a:r>
          </a:p>
        </p:txBody>
      </p:sp>
      <p:sp>
        <p:nvSpPr>
          <p:cNvPr id="11" name="TextBox 10"/>
          <p:cNvSpPr txBox="1"/>
          <p:nvPr/>
        </p:nvSpPr>
        <p:spPr>
          <a:xfrm>
            <a:off x="4455921" y="1213067"/>
            <a:ext cx="2088740" cy="523220"/>
          </a:xfrm>
          <a:prstGeom prst="rect">
            <a:avLst/>
          </a:prstGeom>
          <a:noFill/>
          <a:ln>
            <a:solidFill>
              <a:schemeClr val="tx1"/>
            </a:solidFill>
          </a:ln>
        </p:spPr>
        <p:txBody>
          <a:bodyPr wrap="square" rtlCol="0">
            <a:spAutoFit/>
          </a:bodyPr>
          <a:lstStyle/>
          <a:p>
            <a:pPr algn="ctr"/>
            <a:r>
              <a:rPr lang="en-GB" sz="1400" b="1" dirty="0"/>
              <a:t>How to grade support levels down</a:t>
            </a:r>
          </a:p>
        </p:txBody>
      </p:sp>
      <p:cxnSp>
        <p:nvCxnSpPr>
          <p:cNvPr id="15" name="Straight Arrow Connector 14"/>
          <p:cNvCxnSpPr>
            <a:stCxn id="3" idx="2"/>
          </p:cNvCxnSpPr>
          <p:nvPr/>
        </p:nvCxnSpPr>
        <p:spPr>
          <a:xfrm>
            <a:off x="1179557" y="1737897"/>
            <a:ext cx="0" cy="2187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124585" y="1736287"/>
            <a:ext cx="0" cy="2187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500291" y="1736287"/>
            <a:ext cx="0" cy="2187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035541" y="994463"/>
            <a:ext cx="372926" cy="369332"/>
          </a:xfrm>
          <a:prstGeom prst="rect">
            <a:avLst/>
          </a:prstGeom>
          <a:noFill/>
        </p:spPr>
        <p:txBody>
          <a:bodyPr wrap="square" rtlCol="0">
            <a:spAutoFit/>
          </a:bodyPr>
          <a:lstStyle/>
          <a:p>
            <a:r>
              <a:rPr lang="en-GB" dirty="0"/>
              <a:t>1.</a:t>
            </a:r>
          </a:p>
        </p:txBody>
      </p:sp>
      <p:sp>
        <p:nvSpPr>
          <p:cNvPr id="19" name="TextBox 18"/>
          <p:cNvSpPr txBox="1"/>
          <p:nvPr/>
        </p:nvSpPr>
        <p:spPr>
          <a:xfrm>
            <a:off x="2991861" y="1030011"/>
            <a:ext cx="360822" cy="369332"/>
          </a:xfrm>
          <a:prstGeom prst="rect">
            <a:avLst/>
          </a:prstGeom>
          <a:noFill/>
        </p:spPr>
        <p:txBody>
          <a:bodyPr wrap="square" rtlCol="0">
            <a:spAutoFit/>
          </a:bodyPr>
          <a:lstStyle/>
          <a:p>
            <a:r>
              <a:rPr lang="en-GB" dirty="0"/>
              <a:t>2.</a:t>
            </a:r>
          </a:p>
        </p:txBody>
      </p:sp>
      <p:sp>
        <p:nvSpPr>
          <p:cNvPr id="20" name="TextBox 19"/>
          <p:cNvSpPr txBox="1"/>
          <p:nvPr/>
        </p:nvSpPr>
        <p:spPr>
          <a:xfrm>
            <a:off x="5381073" y="918112"/>
            <a:ext cx="419882" cy="369332"/>
          </a:xfrm>
          <a:prstGeom prst="rect">
            <a:avLst/>
          </a:prstGeom>
          <a:noFill/>
        </p:spPr>
        <p:txBody>
          <a:bodyPr wrap="square" rtlCol="0">
            <a:spAutoFit/>
          </a:bodyPr>
          <a:lstStyle/>
          <a:p>
            <a:r>
              <a:rPr lang="en-GB" dirty="0"/>
              <a:t>3.</a:t>
            </a:r>
          </a:p>
        </p:txBody>
      </p:sp>
    </p:spTree>
    <p:extLst>
      <p:ext uri="{BB962C8B-B14F-4D97-AF65-F5344CB8AC3E}">
        <p14:creationId xmlns:p14="http://schemas.microsoft.com/office/powerpoint/2010/main" val="1570828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6858000" cy="9906000"/>
          </a:xfrm>
          <a:prstGeom prst="rect">
            <a:avLst/>
          </a:prstGeom>
          <a:noFill/>
          <a:ln w="190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0928" y="128465"/>
            <a:ext cx="1152128" cy="757746"/>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14378" r="14874"/>
          <a:stretch/>
        </p:blipFill>
        <p:spPr>
          <a:xfrm>
            <a:off x="5733256" y="128465"/>
            <a:ext cx="981236" cy="986947"/>
          </a:xfrm>
          <a:prstGeom prst="rect">
            <a:avLst/>
          </a:prstGeom>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t="17534"/>
          <a:stretch/>
        </p:blipFill>
        <p:spPr>
          <a:xfrm>
            <a:off x="146569" y="128465"/>
            <a:ext cx="2001173" cy="576063"/>
          </a:xfrm>
          <a:prstGeom prst="rect">
            <a:avLst/>
          </a:prstGeom>
        </p:spPr>
      </p:pic>
      <p:sp>
        <p:nvSpPr>
          <p:cNvPr id="2" name="TextBox 1"/>
          <p:cNvSpPr txBox="1"/>
          <p:nvPr/>
        </p:nvSpPr>
        <p:spPr>
          <a:xfrm>
            <a:off x="260648" y="992560"/>
            <a:ext cx="6336704" cy="7171194"/>
          </a:xfrm>
          <a:prstGeom prst="rect">
            <a:avLst/>
          </a:prstGeom>
          <a:noFill/>
        </p:spPr>
        <p:txBody>
          <a:bodyPr wrap="square" rtlCol="0">
            <a:spAutoFit/>
          </a:bodyPr>
          <a:lstStyle/>
          <a:p>
            <a:r>
              <a:rPr lang="en-GB" sz="1400" dirty="0"/>
              <a:t>When supporting individuals with their skill development there are a few principles that are really crucial:</a:t>
            </a:r>
          </a:p>
          <a:p>
            <a:endParaRPr lang="en-GB" sz="1400" dirty="0"/>
          </a:p>
          <a:p>
            <a:pPr marL="285750" indent="-285750">
              <a:buFontTx/>
              <a:buChar char="-"/>
            </a:pPr>
            <a:r>
              <a:rPr lang="en-GB" sz="1400" b="1" dirty="0">
                <a:solidFill>
                  <a:srgbClr val="002060"/>
                </a:solidFill>
              </a:rPr>
              <a:t>Repetition </a:t>
            </a:r>
            <a:r>
              <a:rPr lang="en-GB" sz="1400" dirty="0"/>
              <a:t>– By repeating activities often, we build up the experience and learning to remember how we do certain parts of the tasks and become familiar as to what is expected of us. It gives us the opportunity to practice elements that we find difficult. </a:t>
            </a:r>
          </a:p>
          <a:p>
            <a:pPr marL="285750" indent="-285750">
              <a:buFontTx/>
              <a:buChar char="-"/>
            </a:pPr>
            <a:r>
              <a:rPr lang="en-GB" sz="1400" b="1" dirty="0">
                <a:solidFill>
                  <a:srgbClr val="002060"/>
                </a:solidFill>
              </a:rPr>
              <a:t>Start small </a:t>
            </a:r>
            <a:r>
              <a:rPr lang="en-GB" sz="1400" dirty="0"/>
              <a:t>– Do not try to be really ambitious with what you are doing, as this may scare the individual or lead them to feel like they are unable to do this. By ensuring that you are offering manageable activities, they will build their confidence and self esteem. </a:t>
            </a:r>
          </a:p>
          <a:p>
            <a:pPr marL="285750" indent="-285750">
              <a:buFontTx/>
              <a:buChar char="-"/>
            </a:pPr>
            <a:r>
              <a:rPr lang="en-GB" sz="1400" b="1" dirty="0">
                <a:solidFill>
                  <a:srgbClr val="002060"/>
                </a:solidFill>
              </a:rPr>
              <a:t>Consistency</a:t>
            </a:r>
            <a:r>
              <a:rPr lang="en-GB" sz="1400" b="1" dirty="0"/>
              <a:t> </a:t>
            </a:r>
            <a:r>
              <a:rPr lang="en-GB" sz="1400" dirty="0"/>
              <a:t>– we all have our own ways of doing things, how one person makes a cup of tea will vary to how the next person does, even in a small way. Therefore, finding out what is usual to the person you support is really important and then sticking to it. Accurate Task Analysis and up to date care plans play an important part of this to ensure that the steps are personal to the individual and that all staff have the same plan to follow. Changes in even 1 step can be overwhelming or confusing to individuals. </a:t>
            </a:r>
            <a:endParaRPr lang="en-GB" sz="1400" b="1" dirty="0"/>
          </a:p>
          <a:p>
            <a:endParaRPr lang="en-GB" sz="1400" dirty="0"/>
          </a:p>
          <a:p>
            <a:r>
              <a:rPr lang="en-GB" sz="1400" dirty="0"/>
              <a:t>United Response have developed an informative, helpful resource on </a:t>
            </a:r>
            <a:r>
              <a:rPr lang="en-GB" sz="1400" b="1" dirty="0"/>
              <a:t>Active Support</a:t>
            </a:r>
            <a:r>
              <a:rPr lang="en-GB" sz="1400" dirty="0"/>
              <a:t>, and how to grade activity to support the person to be successful in what they are doing. </a:t>
            </a:r>
          </a:p>
          <a:p>
            <a:endParaRPr lang="en-GB" sz="1400" dirty="0"/>
          </a:p>
          <a:p>
            <a:r>
              <a:rPr lang="en-GB" sz="1400" dirty="0"/>
              <a:t>Please see the link for more information:  </a:t>
            </a:r>
            <a:r>
              <a:rPr lang="en-GB" sz="1400" dirty="0">
                <a:hlinkClick r:id="rId5"/>
              </a:rPr>
              <a:t>https://www.unitedresponse.org.uk/Handlers/Download.ashx?IDMF=9bb3bcc6-1352-4bd2-b0ed-10f8df02bd0c</a:t>
            </a:r>
            <a:r>
              <a:rPr lang="en-GB" sz="1400" dirty="0"/>
              <a:t> </a:t>
            </a:r>
          </a:p>
          <a:p>
            <a:endParaRPr lang="en-GB" sz="1400" dirty="0"/>
          </a:p>
          <a:p>
            <a:r>
              <a:rPr lang="en-GB" sz="1400" dirty="0"/>
              <a:t>Specific information on </a:t>
            </a:r>
            <a:r>
              <a:rPr lang="en-GB" sz="1400" b="1" dirty="0"/>
              <a:t>graded assistance </a:t>
            </a:r>
            <a:r>
              <a:rPr lang="en-GB" sz="1400" dirty="0"/>
              <a:t>can be found on </a:t>
            </a:r>
            <a:r>
              <a:rPr lang="en-GB" sz="1400" b="1" dirty="0"/>
              <a:t>page 5</a:t>
            </a:r>
            <a:r>
              <a:rPr lang="en-GB" sz="1400" dirty="0"/>
              <a:t>. </a:t>
            </a:r>
          </a:p>
          <a:p>
            <a:endParaRPr lang="en-GB" sz="1400" dirty="0"/>
          </a:p>
          <a:p>
            <a:endParaRPr lang="en-GB" dirty="0"/>
          </a:p>
          <a:p>
            <a:endParaRPr lang="en-GB" dirty="0"/>
          </a:p>
          <a:p>
            <a:endParaRPr lang="en-GB" dirty="0"/>
          </a:p>
        </p:txBody>
      </p:sp>
    </p:spTree>
    <p:extLst>
      <p:ext uri="{BB962C8B-B14F-4D97-AF65-F5344CB8AC3E}">
        <p14:creationId xmlns:p14="http://schemas.microsoft.com/office/powerpoint/2010/main" val="2751305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1516</Words>
  <Application>Microsoft Office PowerPoint</Application>
  <PresentationFormat>A4 Paper (210x297 mm)</PresentationFormat>
  <Paragraphs>146</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NHS Solent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Mirams, Lucie - Occupational Therapist</dc:creator>
  <cp:lastModifiedBy>Szymanski, Jenna - Senior Nurse</cp:lastModifiedBy>
  <cp:revision>34</cp:revision>
  <dcterms:created xsi:type="dcterms:W3CDTF">2020-03-19T11:11:06Z</dcterms:created>
  <dcterms:modified xsi:type="dcterms:W3CDTF">2023-01-30T12:26:42Z</dcterms:modified>
</cp:coreProperties>
</file>